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1pPr>
    <a:lvl2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2pPr>
    <a:lvl3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3pPr>
    <a:lvl4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4pPr>
    <a:lvl5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5pPr>
    <a:lvl6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6pPr>
    <a:lvl7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7pPr>
    <a:lvl8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8pPr>
    <a:lvl9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Light"/>
        <a:ea typeface="Helvetica Light"/>
        <a:cs typeface="Helvetica Light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 b="def" i="def"/>
      <a:tcStyle>
        <a:tcBdr/>
        <a:fill>
          <a:solidFill>
            <a:srgbClr val="E6EA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2E7CB"/>
          </a:solidFill>
        </a:fill>
      </a:tcStyle>
    </a:wholeTbl>
    <a:band2H>
      <a:tcTxStyle b="def" i="def"/>
      <a:tcStyle>
        <a:tcBdr/>
        <a:fill>
          <a:solidFill>
            <a:srgbClr val="F8F4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CDDE"/>
          </a:solidFill>
        </a:fill>
      </a:tcStyle>
    </a:wholeTbl>
    <a:band2H>
      <a:tcTxStyle b="def" i="def"/>
      <a:tcStyle>
        <a:tcBdr/>
        <a:fill>
          <a:solidFill>
            <a:srgbClr val="EBE8E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24" name="Shape 124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25000"/>
      </a:lnSpc>
      <a:defRPr sz="2400">
        <a:latin typeface="+mn-lt"/>
        <a:ea typeface="+mn-ea"/>
        <a:cs typeface="+mn-cs"/>
        <a:sym typeface="Avenir Roman"/>
      </a:defRPr>
    </a:lvl1pPr>
    <a:lvl2pPr indent="228600" defTabSz="457200" latinLnBrk="0">
      <a:lnSpc>
        <a:spcPct val="125000"/>
      </a:lnSpc>
      <a:defRPr sz="2400">
        <a:latin typeface="+mn-lt"/>
        <a:ea typeface="+mn-ea"/>
        <a:cs typeface="+mn-cs"/>
        <a:sym typeface="Avenir Roman"/>
      </a:defRPr>
    </a:lvl2pPr>
    <a:lvl3pPr indent="457200" defTabSz="457200" latinLnBrk="0">
      <a:lnSpc>
        <a:spcPct val="125000"/>
      </a:lnSpc>
      <a:defRPr sz="2400">
        <a:latin typeface="+mn-lt"/>
        <a:ea typeface="+mn-ea"/>
        <a:cs typeface="+mn-cs"/>
        <a:sym typeface="Avenir Roman"/>
      </a:defRPr>
    </a:lvl3pPr>
    <a:lvl4pPr indent="685800" defTabSz="457200" latinLnBrk="0">
      <a:lnSpc>
        <a:spcPct val="125000"/>
      </a:lnSpc>
      <a:defRPr sz="2400">
        <a:latin typeface="+mn-lt"/>
        <a:ea typeface="+mn-ea"/>
        <a:cs typeface="+mn-cs"/>
        <a:sym typeface="Avenir Roman"/>
      </a:defRPr>
    </a:lvl4pPr>
    <a:lvl5pPr indent="914400" defTabSz="457200" latinLnBrk="0">
      <a:lnSpc>
        <a:spcPct val="125000"/>
      </a:lnSpc>
      <a:defRPr sz="2400">
        <a:latin typeface="+mn-lt"/>
        <a:ea typeface="+mn-ea"/>
        <a:cs typeface="+mn-cs"/>
        <a:sym typeface="Avenir Roman"/>
      </a:defRPr>
    </a:lvl5pPr>
    <a:lvl6pPr indent="1143000" defTabSz="457200" latinLnBrk="0">
      <a:lnSpc>
        <a:spcPct val="125000"/>
      </a:lnSpc>
      <a:defRPr sz="2400">
        <a:latin typeface="+mn-lt"/>
        <a:ea typeface="+mn-ea"/>
        <a:cs typeface="+mn-cs"/>
        <a:sym typeface="Avenir Roman"/>
      </a:defRPr>
    </a:lvl6pPr>
    <a:lvl7pPr indent="1371600" defTabSz="457200" latinLnBrk="0">
      <a:lnSpc>
        <a:spcPct val="125000"/>
      </a:lnSpc>
      <a:defRPr sz="2400">
        <a:latin typeface="+mn-lt"/>
        <a:ea typeface="+mn-ea"/>
        <a:cs typeface="+mn-cs"/>
        <a:sym typeface="Avenir Roman"/>
      </a:defRPr>
    </a:lvl7pPr>
    <a:lvl8pPr indent="1600200" defTabSz="457200" latinLnBrk="0">
      <a:lnSpc>
        <a:spcPct val="125000"/>
      </a:lnSpc>
      <a:defRPr sz="2400">
        <a:latin typeface="+mn-lt"/>
        <a:ea typeface="+mn-ea"/>
        <a:cs typeface="+mn-cs"/>
        <a:sym typeface="Avenir Roman"/>
      </a:defRPr>
    </a:lvl8pPr>
    <a:lvl9pPr indent="1828800" defTabSz="457200" latinLnBrk="0">
      <a:lnSpc>
        <a:spcPct val="125000"/>
      </a:lnSpc>
      <a:defRPr sz="2400">
        <a:latin typeface="+mn-lt"/>
        <a:ea typeface="+mn-ea"/>
        <a:cs typeface="+mn-cs"/>
        <a:sym typeface="Avenir Roman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ody Level One…"/>
          <p:cNvSpPr txBox="1"/>
          <p:nvPr>
            <p:ph type="body" sz="quarter" idx="1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2400"/>
            </a:lvl1pPr>
            <a:lvl2pPr marL="740833" indent="-296333" algn="ctr">
              <a:spcBef>
                <a:spcPts val="0"/>
              </a:spcBef>
              <a:defRPr sz="2400"/>
            </a:lvl2pPr>
            <a:lvl3pPr marL="1185333" indent="-296333" algn="ctr">
              <a:spcBef>
                <a:spcPts val="0"/>
              </a:spcBef>
              <a:defRPr sz="2400"/>
            </a:lvl3pPr>
            <a:lvl4pPr marL="1629833" indent="-296333" algn="ctr">
              <a:spcBef>
                <a:spcPts val="0"/>
              </a:spcBef>
              <a:defRPr sz="2400"/>
            </a:lvl4pPr>
            <a:lvl5pPr marL="2074333" indent="-296333" algn="ctr">
              <a:spcBef>
                <a:spcPts val="0"/>
              </a:spcBef>
              <a:defRPr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hape 94"/>
          <p:cNvSpPr/>
          <p:nvPr>
            <p:ph type="body" sz="quarter" idx="13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/>
          <a:lstStyle/>
          <a:p>
            <a:pPr marL="0" indent="0" algn="ctr">
              <a:spcBef>
                <a:spcPts val="0"/>
              </a:spcBef>
              <a:buSzTx/>
              <a:buNone/>
              <a:defRPr sz="3800"/>
            </a:pP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/>
          <p:nvPr>
            <p:ph type="pic" idx="13"/>
          </p:nvPr>
        </p:nvSpPr>
        <p:spPr>
          <a:xfrm>
            <a:off x="0" y="0"/>
            <a:ext cx="12999419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lide Number"/>
          <p:cNvSpPr txBox="1"/>
          <p:nvPr>
            <p:ph type="sldNum" sz="quarter" idx="2"/>
          </p:nvPr>
        </p:nvSpPr>
        <p:spPr>
          <a:xfrm>
            <a:off x="11998692" y="9114113"/>
            <a:ext cx="355869" cy="371347"/>
          </a:xfrm>
          <a:prstGeom prst="rect">
            <a:avLst/>
          </a:prstGeom>
        </p:spPr>
        <p:txBody>
          <a:bodyPr lIns="65022" tIns="65022" rIns="65022" bIns="65022" anchor="ctr"/>
          <a:lstStyle>
            <a:lvl1pPr algn="r" defTabSz="914400">
              <a:defRPr sz="1600">
                <a:solidFill>
                  <a:srgbClr val="898989"/>
                </a:solidFill>
                <a:uFill>
                  <a:solidFill>
                    <a:srgbClr val="898989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>
            <p:ph type="pic" idx="13"/>
          </p:nvPr>
        </p:nvSpPr>
        <p:spPr>
          <a:xfrm>
            <a:off x="1606550" y="635000"/>
            <a:ext cx="9779000" cy="5918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type="pic" sz="half" idx="13"/>
          </p:nvPr>
        </p:nvSpPr>
        <p:spPr>
          <a:xfrm>
            <a:off x="6718300" y="635000"/>
            <a:ext cx="5334000" cy="8229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62500"/>
            <a:ext cx="5334000" cy="41021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0" algn="ctr">
              <a:spcBef>
                <a:spcPts val="0"/>
              </a:spcBef>
              <a:buSzTx/>
              <a:buNone/>
              <a:defRPr sz="3200"/>
            </a:lvl2pPr>
            <a:lvl3pPr marL="0" indent="0" algn="ctr">
              <a:spcBef>
                <a:spcPts val="0"/>
              </a:spcBef>
              <a:buSzTx/>
              <a:buNone/>
              <a:defRPr sz="3200"/>
            </a:lvl3pPr>
            <a:lvl4pPr marL="0" indent="0" algn="ctr">
              <a:spcBef>
                <a:spcPts val="0"/>
              </a:spcBef>
              <a:buSzTx/>
              <a:buNone/>
              <a:defRPr sz="3200"/>
            </a:lvl4pPr>
            <a:lvl5pPr marL="0" indent="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>
            <p:ph type="pic" sz="half" idx="13"/>
          </p:nvPr>
        </p:nvSpPr>
        <p:spPr>
          <a:xfrm>
            <a:off x="6718300" y="26035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6035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>
            <p:ph type="pic" sz="half" idx="13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Shape 84"/>
          <p:cNvSpPr/>
          <p:nvPr>
            <p:ph type="pic" sz="quarter" idx="14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Shape 85"/>
          <p:cNvSpPr/>
          <p:nvPr>
            <p:ph type="pic" sz="quarter" idx="15"/>
          </p:nvPr>
        </p:nvSpPr>
        <p:spPr>
          <a:xfrm>
            <a:off x="6724518" y="889000"/>
            <a:ext cx="5334002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4445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6035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600" u="none">
          <a:ln>
            <a:noFill/>
          </a:ln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hyperlink" Target="mailto:somusp@yahoo.com" TargetMode="External"/><Relationship Id="rId3" Type="http://schemas.openxmlformats.org/officeDocument/2006/relationships/image" Target="../media/image1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/>
          <p:nvPr/>
        </p:nvSpPr>
        <p:spPr>
          <a:xfrm>
            <a:off x="726684" y="772343"/>
            <a:ext cx="16496322" cy="85374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5022" tIns="65022" rIns="65022" bIns="65022">
            <a:spAutoFit/>
          </a:bodyPr>
          <a:lstStyle/>
          <a:p>
            <a:pPr algn="l" defTabSz="914400">
              <a:defRPr b="1" sz="280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t>Prof. Dr.Somashekhar.S.P</a:t>
            </a:r>
            <a:endParaRPr>
              <a:uFill>
                <a:solidFill>
                  <a:srgbClr val="000000"/>
                </a:solidFill>
              </a:uFill>
            </a:endParaRPr>
          </a:p>
          <a:p>
            <a:pPr algn="l" defTabSz="914400">
              <a:defRPr b="1" sz="220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t>MBBS, MS, MCh(Onco), FRCS.Edinburgh</a:t>
            </a:r>
            <a:endParaRPr>
              <a:uFill>
                <a:solidFill>
                  <a:srgbClr val="000000"/>
                </a:solidFill>
              </a:uFill>
            </a:endParaRPr>
          </a:p>
          <a:p>
            <a:pPr algn="l" defTabSz="914400">
              <a:defRPr b="1" sz="220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t>Chairman, Oncology, Manipal Cancer Center</a:t>
            </a:r>
            <a:endParaRPr>
              <a:uFill>
                <a:solidFill>
                  <a:srgbClr val="000000"/>
                </a:solidFill>
              </a:uFill>
            </a:endParaRPr>
          </a:p>
          <a:p>
            <a:pPr algn="l" defTabSz="914400">
              <a:defRPr b="1" sz="220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t>HOD department of Surgical &amp; Gynec. Oncology HIPEC</a:t>
            </a:r>
            <a:endParaRPr sz="1400">
              <a:uFill>
                <a:solidFill>
                  <a:srgbClr val="000000"/>
                </a:solidFill>
              </a:uFill>
            </a:endParaRPr>
          </a:p>
          <a:p>
            <a:pPr algn="l" defTabSz="914400">
              <a:defRPr b="1" sz="14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t>Manipal Comprenensive Cancer Center, Manipal University , Manipal Hospital, Bangalore, Indi</a:t>
            </a:r>
            <a:r>
              <a:rPr b="0"/>
              <a:t>a</a:t>
            </a:r>
          </a:p>
          <a:p>
            <a:pPr algn="l" defTabSz="914400">
              <a:defRPr b="1" sz="280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t> Director HIPEC programme </a:t>
            </a:r>
            <a:endParaRPr sz="2200"/>
          </a:p>
          <a:p>
            <a:pPr algn="l" defTabSz="914400">
              <a:defRPr sz="240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t>Director of robotic surgery fellowship, Manipal university</a:t>
            </a:r>
            <a:endParaRPr sz="2200"/>
          </a:p>
          <a:p>
            <a:pPr algn="l" defTabSz="914400">
              <a:defRPr sz="14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</a:p>
          <a:p>
            <a:pPr algn="l" defTabSz="914400">
              <a:defRPr b="1" sz="14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t>MCh- Oncosurgery from Regional Cancer Center, Ahmedabad with University Gold Medal</a:t>
            </a:r>
          </a:p>
          <a:p>
            <a:pPr algn="l" defTabSz="914400">
              <a:defRPr b="1" sz="14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t> </a:t>
            </a:r>
          </a:p>
          <a:p>
            <a:pPr algn="l" defTabSz="914400">
              <a:defRPr b="1" sz="14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t>Fellow  of Royal college Of surgeons from  Edinburgh </a:t>
            </a:r>
          </a:p>
          <a:p>
            <a:pPr algn="l" defTabSz="914400">
              <a:defRPr b="1" sz="14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t>Receipent of Gujarat university GOLD MEDAL and record holder</a:t>
            </a:r>
          </a:p>
          <a:p>
            <a:pPr algn="l" defTabSz="914400">
              <a:defRPr b="1" sz="14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t> </a:t>
            </a:r>
            <a:r>
              <a:rPr b="0"/>
              <a:t>Director of robotic surgery fellowship, Manipal University</a:t>
            </a:r>
            <a:endParaRPr b="0"/>
          </a:p>
          <a:p>
            <a:pPr algn="l" defTabSz="914400">
              <a:defRPr b="1" sz="14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rPr b="0"/>
              <a:t>Hon Secretery ISPSM HIPEC India society</a:t>
            </a:r>
            <a:endParaRPr b="0"/>
          </a:p>
          <a:p>
            <a:pPr algn="l" defTabSz="914400">
              <a:defRPr b="1" sz="14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rPr b="0"/>
              <a:t>Executive member Int society of Pleura and Peritonrum ISSPP</a:t>
            </a:r>
          </a:p>
          <a:p>
            <a:pPr algn="l" defTabSz="914400">
              <a:defRPr b="1" sz="14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</a:p>
          <a:p>
            <a:pPr algn="l" defTabSz="914400">
              <a:defRPr b="1" sz="14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t>Editor In Chief , Springer Indian Journal of Gynec Onco</a:t>
            </a:r>
          </a:p>
          <a:p>
            <a:pPr algn="l" defTabSz="914400">
              <a:defRPr b="1" sz="14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t>Council member AGOI: Association of Gynec Oncology India </a:t>
            </a:r>
          </a:p>
          <a:p>
            <a:pPr algn="l" defTabSz="914400">
              <a:defRPr b="1" sz="14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t>PRESIDENT elect ABSI Associstion of Breast Surgeons Of India </a:t>
            </a:r>
          </a:p>
          <a:p>
            <a:pPr algn="l" defTabSz="914400">
              <a:defRPr b="1" sz="14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t> </a:t>
            </a:r>
          </a:p>
          <a:p>
            <a:pPr algn="l" defTabSz="914400">
              <a:defRPr b="1" sz="14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t>Has been awarded prestigious Dr.D.D.Patel Gold Medal for excellency in Oncosurgery</a:t>
            </a:r>
          </a:p>
          <a:p>
            <a:pPr algn="l" defTabSz="914400">
              <a:defRPr b="1" sz="14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t>Gujarat University Gold medal </a:t>
            </a:r>
          </a:p>
          <a:p>
            <a:pPr algn="l" defTabSz="914400">
              <a:defRPr b="1" sz="14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t> </a:t>
            </a:r>
          </a:p>
          <a:p>
            <a:pPr algn="l" defTabSz="914400">
              <a:defRPr b="1" sz="14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t> Author of </a:t>
            </a:r>
            <a:r>
              <a:t>several</a:t>
            </a:r>
            <a:r>
              <a:t> text books of  Oncology </a:t>
            </a:r>
          </a:p>
          <a:p>
            <a:pPr algn="l" defTabSz="914400">
              <a:defRPr b="1" sz="14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t> Over 200 peer reviewed articles in Journals</a:t>
            </a:r>
          </a:p>
          <a:p>
            <a:pPr algn="l" defTabSz="914400">
              <a:defRPr b="1" sz="14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t> Gynec onco fellowship mayo clinic</a:t>
            </a:r>
          </a:p>
          <a:p>
            <a:pPr algn="l" defTabSz="914400">
              <a:defRPr b="1" sz="14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t> Robotic fellowship from Roswell cancer center USA</a:t>
            </a:r>
          </a:p>
          <a:p>
            <a:pPr algn="l" defTabSz="914400">
              <a:defRPr b="1" sz="14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t> </a:t>
            </a:r>
          </a:p>
          <a:p>
            <a:pPr algn="l" defTabSz="914400">
              <a:defRPr b="1" sz="14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t>Director Board of Studies, Manipal University, Manipal Hospital</a:t>
            </a:r>
          </a:p>
          <a:p>
            <a:pPr algn="l" defTabSz="914400">
              <a:defRPr b="1" sz="14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t> </a:t>
            </a:r>
          </a:p>
          <a:p>
            <a:pPr algn="l" defTabSz="914400">
              <a:defRPr b="1" sz="14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t>Has several publications in International and National Journals</a:t>
            </a:r>
          </a:p>
          <a:p>
            <a:pPr algn="l" defTabSz="914400">
              <a:defRPr b="1" sz="14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t> </a:t>
            </a:r>
          </a:p>
          <a:p>
            <a:pPr algn="l" defTabSz="914400">
              <a:defRPr b="1" sz="14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t>Is Professor and HOD, Department of Surgical Oncology &amp; Gynec oncology</a:t>
            </a:r>
          </a:p>
          <a:p>
            <a:pPr algn="l" defTabSz="914400">
              <a:defRPr b="1" sz="14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t> Manipal Cancer Center, Bangalore and Robotic surgeon and Chairman oncology Manipal Health Enterprise</a:t>
            </a:r>
          </a:p>
          <a:p>
            <a:pPr algn="l" defTabSz="914400">
              <a:defRPr b="1" sz="14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t> </a:t>
            </a:r>
          </a:p>
          <a:p>
            <a:pPr algn="l" defTabSz="914400">
              <a:defRPr sz="1400"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  <a:r>
              <a:t>E mail: </a:t>
            </a:r>
            <a:r>
              <a:rPr sz="2400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 invalidUrl="" action="" tgtFrame="" tooltip="" history="1" highlightClick="0" endSnd="0"/>
              </a:rPr>
              <a:t>somusp@</a:t>
            </a:r>
            <a:r>
              <a:rPr sz="2400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 invalidUrl="" action="" tgtFrame="" tooltip="" history="1" highlightClick="0" endSnd="0"/>
              </a:rPr>
              <a:t>yahoo.com</a:t>
            </a:r>
            <a:r>
              <a:rPr sz="2400"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 invalidUrl="" action="" tgtFrame="" tooltip="" history="1" highlightClick="0" endSnd="0"/>
              </a:rPr>
              <a:t> </a:t>
            </a:r>
          </a:p>
        </p:txBody>
      </p:sp>
      <p:pic>
        <p:nvPicPr>
          <p:cNvPr id="127" name="02.jpg" descr="02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642773" y="216745"/>
            <a:ext cx="4145282" cy="619308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5400" dir="540000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Light"/>
            <a:ea typeface="Helvetica Light"/>
            <a:cs typeface="Helvetica Light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